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69" r:id="rId12"/>
    <p:sldId id="272" r:id="rId13"/>
    <p:sldId id="274" r:id="rId14"/>
    <p:sldId id="275" r:id="rId15"/>
    <p:sldId id="276" r:id="rId16"/>
    <p:sldId id="277" r:id="rId17"/>
    <p:sldId id="278" r:id="rId18"/>
    <p:sldId id="282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77" d="100"/>
          <a:sy n="77" d="100"/>
        </p:scale>
        <p:origin x="-94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060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56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175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806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08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647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26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01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52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78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299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1DEC-D1CD-4473-8486-C627B1028DD2}" type="datetimeFigureOut">
              <a:rPr lang="pl-PL" smtClean="0"/>
              <a:pPr/>
              <a:t>2017-07-02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DAA8-59B8-4411-B75F-035EE3FF01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48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815290" cy="4945752"/>
          </a:xfrm>
        </p:spPr>
        <p:txBody>
          <a:bodyPr>
            <a:noAutofit/>
          </a:bodyPr>
          <a:lstStyle/>
          <a:p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>
                <a:latin typeface="Times New Roman" pitchFamily="18" charset="0"/>
                <a:cs typeface="Times New Roman" pitchFamily="18" charset="0"/>
              </a:rPr>
              <a:t>Gminny Program Rewitalizacji Gminy Kuźnica</a:t>
            </a: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endParaRPr lang="pl-PL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556484"/>
            <a:ext cx="6845029" cy="151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5873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5. Wskaźnik liczby osób pobierających zasiłki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Chreptowce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10,8%, Czepiele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- 18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Czuprynowo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- 17,2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Kowale-Kolonia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12,5%, Kruglany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- 15,7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Kuścińce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- 24%.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4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400" dirty="0" smtClean="0"/>
          </a:p>
          <a:p>
            <a:pPr marL="0" lvl="0" indent="0">
              <a:lnSpc>
                <a:spcPct val="150000"/>
              </a:lnSpc>
              <a:buNone/>
            </a:pPr>
            <a:endParaRPr lang="pl-PL" sz="24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785786" y="285729"/>
            <a:ext cx="7572428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Kuźnica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ulice: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Bazowa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75%,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mjr. Stanisława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Bilmina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70%,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Grodzieńska - 64,9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Kolejowa i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Adama Mickiewicza - 71,4%, pl.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1000-lecia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Państwa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Polskiego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73,3%,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Polna -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75%,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Słoneczna i Szkolna - 66,7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Topolowa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87,5%,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Wodna - 115,8%. </a:t>
            </a:r>
            <a:endParaRPr lang="pl-PL" sz="2400" dirty="0" smtClean="0"/>
          </a:p>
          <a:p>
            <a:pPr algn="just"/>
            <a:endParaRPr lang="pl-PL" sz="2400" b="1" dirty="0" smtClean="0"/>
          </a:p>
          <a:p>
            <a:pPr algn="just"/>
            <a:endParaRPr lang="pl-PL" sz="2400" b="1" dirty="0" smtClean="0"/>
          </a:p>
          <a:p>
            <a:pPr algn="just"/>
            <a:endParaRPr lang="pl-PL" sz="2400" b="1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853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Wskaźnik osób pobierających zasiłki z tytułu ubóstwa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Achrymowce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Białobłockie, Cimanie,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Zajzdra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Litwinki - po 100%, Bilminy, Klimówka – 80%, Chreptowce – 57,1%,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Kuścińce 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55,6%, 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Tołcze – 75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Kuźnica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ul.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Grodzieńska – 75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%.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72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7. Wskaźnik osób bezrobotnych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Chreptowce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19,8%, Czuprynowo – 16,4%, Kruglany – 18,9%, Kuścińce – 20,9%, Łowczyki – 14,3%, Milenkowce – 23,1%, Nowodziel – 16,3%, Sterpejki – 100%,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Tołoczki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Wielkie – 21,4% , Wołyńce – 20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Kuźnica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ulice: Bazowa- 25%, Grodzieńska- 38,5%, Kolejowa – 28,5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Mikołaja Kopernika 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13,6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Adama Mickiewicza 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14,3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pl.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1000-lecia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Państwa Polskiego,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Pogodna po 13,3%, Rolna – 21,1%, Sosnowa – 16,7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%.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5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04229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8. Wskaźnik długotrwale bezrobotnych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Achrymowce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Cimanie, Kowale-Kolonia,  Litwinki, Łowczyki, Mieleszkowce Pawłowickie, Starowlany, Sterpejki, Tołcze, Wojnowce , Wołkusze  po 100%, Parczowce – 85,7%, Kruglany – 80%, Kowale – 90%,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Kuźnica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ulice- Bazowa, Kolejowa,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Bilmina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Kopernika, Kresowa, Krótka, Leśna, Pogodna, Spółdzielcza, Topolowa po 100%, Sokólska – 80%, Grodzieńska – 77%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79897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Dodatkowy element ze sfery technicznej: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Bardzo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zły stan techniczny budynków w tym użyteczności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publicznej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Dodatkowy element ze sfery funkcjonalno- przestrzennej 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Brak usprawnień dla osób niepełnosprawnych,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Zaburzony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ład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przestrzenny.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2300" b="1" dirty="0"/>
          </a:p>
          <a:p>
            <a:pPr marL="0" indent="0" algn="just">
              <a:lnSpc>
                <a:spcPct val="150000"/>
              </a:lnSpc>
              <a:buNone/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399890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Obszary zdegradowane: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Nowodziel, Litwinki, Łowczyki, Achrymowce, Bilminy, Białobłockie, Chreptowce, Cimanie, Czuprynowo, Długosielce, Kruglany, Kuścińce, Sterpejki, Tołcze, Wojnowce, Wołkusze, Milenkowce, Łosośna Wielka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Mieleszkowce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Pawłowickie, Mieleszkowce Zalesiańskie,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Kuźnica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(ulice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: Bazowa, Grodzieńska, Kolejowa,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Mikołaja Kopernika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pl. 1000-lecia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Państwa Polskiego, Sokólska, Topolowa</a:t>
            </a:r>
            <a:r>
              <a:rPr lang="pl-PL" sz="2400" dirty="0" smtClean="0"/>
              <a:t>). </a:t>
            </a:r>
            <a:endParaRPr lang="pl-PL" sz="24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l-PL" sz="500" b="1" u="sng" dirty="0" smtClean="0"/>
          </a:p>
        </p:txBody>
      </p:sp>
      <p:sp>
        <p:nvSpPr>
          <p:cNvPr id="7" name="Prostokąt 6"/>
          <p:cNvSpPr/>
          <p:nvPr/>
        </p:nvSpPr>
        <p:spPr>
          <a:xfrm>
            <a:off x="785786" y="500043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66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pl-PL" sz="1000" dirty="0" smtClean="0"/>
          </a:p>
          <a:p>
            <a:pPr marL="0" indent="0"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Obszary do rewitalizacji </a:t>
            </a:r>
          </a:p>
          <a:p>
            <a:pPr>
              <a:buNone/>
            </a:pPr>
            <a:endParaRPr lang="pl-PL" sz="2400" b="1" dirty="0" smtClean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Kuźnica (ulice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: Bazowa, Grodzieńska, Kolejowa,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Mikołaja Kopernika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pl. 1000-lecia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Państwa Polskiego, Sokólska, Topolowa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Chreptowce.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3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 algn="just">
              <a:lnSpc>
                <a:spcPct val="150000"/>
              </a:lnSpc>
              <a:buNone/>
            </a:pPr>
            <a:endParaRPr lang="pl-PL" sz="2300" dirty="0"/>
          </a:p>
          <a:p>
            <a:pPr marL="0" indent="0" algn="just">
              <a:lnSpc>
                <a:spcPct val="150000"/>
              </a:lnSpc>
              <a:buNone/>
            </a:pPr>
            <a:endParaRPr lang="pl-PL" sz="2300" b="1" dirty="0"/>
          </a:p>
          <a:p>
            <a:pPr marL="0" indent="0" algn="just">
              <a:lnSpc>
                <a:spcPct val="150000"/>
              </a:lnSpc>
              <a:buNone/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244041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7000" dirty="0" smtClean="0"/>
              <a:t>Dziękuję </a:t>
            </a:r>
            <a:r>
              <a:rPr lang="pl-PL" sz="7000" dirty="0"/>
              <a:t>za </a:t>
            </a:r>
            <a:r>
              <a:rPr lang="pl-PL" sz="7000" dirty="0" smtClean="0"/>
              <a:t>uwagę</a:t>
            </a:r>
            <a:endParaRPr lang="pl-PL" sz="70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pPr marL="0" indent="0" algn="ctr">
              <a:buNone/>
            </a:pPr>
            <a:r>
              <a:rPr lang="pl-PL" sz="2400" dirty="0" smtClean="0"/>
              <a:t>					</a:t>
            </a:r>
            <a:r>
              <a:rPr lang="pl-PL" sz="2300" dirty="0" smtClean="0"/>
              <a:t>- Joanna Sanik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 algn="just">
              <a:lnSpc>
                <a:spcPct val="150000"/>
              </a:lnSpc>
              <a:buNone/>
            </a:pPr>
            <a:endParaRPr lang="pl-PL" sz="2300" dirty="0"/>
          </a:p>
          <a:p>
            <a:pPr marL="0" indent="0" algn="just">
              <a:lnSpc>
                <a:spcPct val="150000"/>
              </a:lnSpc>
              <a:buNone/>
            </a:pPr>
            <a:endParaRPr lang="pl-PL" sz="2300" b="1" dirty="0"/>
          </a:p>
          <a:p>
            <a:pPr marL="0" indent="0" algn="just">
              <a:lnSpc>
                <a:spcPct val="150000"/>
              </a:lnSpc>
              <a:buNone/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131923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algn="just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Obszar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zdegradowany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obszar, na którym zidentyfikowano stan kryzysowy. Dotyczy to najczęściej obszarów miejskich, ale także wiejskich. Obszar zdegradowany może być podzielony na podobszary, w tym podobszary nieposiadające ze sobą wspólnych granic pod warunkiem stwierdzenia sytuacji kryzysowej na każdym z podobszarów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pl-PL" sz="2300" dirty="0" smtClean="0"/>
          </a:p>
          <a:p>
            <a:pPr algn="just"/>
            <a:endParaRPr lang="pl-PL" sz="23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2300" dirty="0" smtClean="0"/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2300" dirty="0" smtClean="0"/>
          </a:p>
        </p:txBody>
      </p:sp>
    </p:spTree>
    <p:extLst>
      <p:ext uri="{BB962C8B-B14F-4D97-AF65-F5344CB8AC3E}">
        <p14:creationId xmlns:p14="http://schemas.microsoft.com/office/powerpoint/2010/main" val="44137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Stan kryzysowy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stan spowodowany koncentracją negatywnych zjawisk społecznych (w szczególności bezrobocia, ubóstwa, przestępczości, niskiego poziomu edukacji lub kapitału społecznego, niewystarczającego poziomu uczestnictwa w życiu publicznym i kulturalnym),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0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l-PL" sz="1000" dirty="0"/>
          </a:p>
          <a:p>
            <a:pPr marL="0" indent="0" algn="just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Rewitalizacja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– to kompleksowy proces wyprowadzania ze stanu kryzysowego obszarów zdegradowanych poprzez działania całościowe (powiązane wzajemnie przedsięwzięcia obejmujące kwestie społeczne oraz gospodarcze lub przestrzenno-funkcjonalne lub techniczne lub środowiskowe), integrujące interwencję na rzecz społeczności lokalnej, przestrzeni i lokalnej gospodarki, skoncentrowane terytorialnie i prowadzone w sposób zaplanowany oraz zintegrowany poprzez programy rewitalizacji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2300" dirty="0" smtClean="0"/>
          </a:p>
        </p:txBody>
      </p:sp>
    </p:spTree>
    <p:extLst>
      <p:ext uri="{BB962C8B-B14F-4D97-AF65-F5344CB8AC3E}">
        <p14:creationId xmlns:p14="http://schemas.microsoft.com/office/powerpoint/2010/main" val="354161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l-PL" sz="1000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Podział Gminy na 69 obszarów:</a:t>
            </a:r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32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ulice miejscowości Kuźnica,</a:t>
            </a:r>
          </a:p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37 miejscowości.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1000" dirty="0"/>
          </a:p>
          <a:p>
            <a:pPr marL="0" indent="0" algn="just">
              <a:lnSpc>
                <a:spcPct val="150000"/>
              </a:lnSpc>
              <a:buNone/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171413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500" dirty="0" smtClean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pl-PL" sz="500" b="1" dirty="0" smtClean="0"/>
              <a:t>!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itchFamily="18" charset="0"/>
              </a:rPr>
              <a:t>1.  Wskaźnik liczby osób w wieku przedprodukcyjnych w stosunku do ogółu mieszkańców zamieszkujących na danym obszarze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Cimanie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8,8%,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Długosielce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9,3%, Czuprynowo – 10,9%, Litwinki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9,1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Łosośna Mała – 10%, Łowiczki – 9,8%, Łosośna Wielka – 14%,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Palestyna 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Mieleszkowce Zalesiańskie – 10,4%, Szymaki – 10,9 %, Sterpejki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– 0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Tołoczki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Wielkie 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10,5%,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Wojnowce – 5,5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Wyzgi 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7,1%,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Wołkusze 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Kuźnica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ulice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Wodna 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12,2%, Topolowa – 13,3%, Sokólska – 15,5%,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Sidrzańska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– 11,4%,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Podlipska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7%,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marsz. Józefa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Piłsudskiego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14,7%,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Jagiellońska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0%, 11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Listopada – 13,3%.</a:t>
            </a:r>
            <a:endParaRPr lang="pl-PL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40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2. Wskaźnik udziału osób w wieku produkcyjnym do ogółu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mieszkańców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Chreptowce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70,8%,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Długosielce 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64,8%, Łosośna Mała – 70%, Palestyna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– 70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Sterpejki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Kuźnica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ulice: 11 Listopada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77,3%,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Graniczna – 66,7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Jagiellońska – 100%,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Mikołaja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Kopernika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75,9%,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Kresowa – 80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Krótka – 75%, Leśna – 75,3%,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Pogodna,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Sidrzańska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oraz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Wichrowa po 71,4%, Sokólska i Spółdzielcza – po 66,7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%.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400" dirty="0"/>
          </a:p>
          <a:p>
            <a:pPr marL="0" indent="0" algn="just">
              <a:lnSpc>
                <a:spcPct val="150000"/>
              </a:lnSpc>
              <a:buNone/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370945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3. Wskaźnik udziału osób w wieku poprodukcyjnym do ogółu mieszkańców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Cimanie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36,8%,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Białobłockie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25%,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Czuprynowo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32%,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Długosielce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25,9%, Kowale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24,7%,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Litwinki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31,8%, Łosośna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Wielka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30%,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Łowiczki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32,4%,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Mileszkowce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Zalesiańskie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35,1%,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Milenkowce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34,7%,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Nowodziel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28,7%, Palestyna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30%,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Tołcze - 30,8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Wojnowce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36,4%,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Wołkusze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29,9%, Wyzgi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42,9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Kuźnica - ulice: Wodna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41,5%, Topolowa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33,3%,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Polna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25,7%,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pl. 1000-lecia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Państwa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Polskiego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23,1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%. </a:t>
            </a: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88020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4. Wskaźnik liczby osób nieprodukcyjnych do ogółu osób produkcyjnych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Achrymowce - 86,1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Białobłockie - 88,2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Bilminy - 94,1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Cimanie - 83,9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Czuprynowo - 75,3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Klimówka - 73,7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Kowale - 78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Kowale-Kolonia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68,4%, Kruglany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- 67,9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Kuścińce - 74,8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Litwinki - 69,2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Łosośna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Wielka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78,6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Łowczyki 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76,2%, Mieleszkowce Pawłowickie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84,4%, Mieleszkowce Zalesiańskie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- 83,9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Milenkowce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- 100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Nowodziel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- 85,9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Parczowce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- 87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Pawłowicze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- 62,7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Saczkowce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69,4%, Starowlany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70,7%, Tołcze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- 85,7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Wojnowce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- 71,9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%, Wołkusze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77,3%, Wołyńce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73,3%,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Wyzgi oraz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Zajzdra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– po 100%. 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pl-PL" sz="2400" dirty="0" smtClean="0"/>
          </a:p>
          <a:p>
            <a:pPr marL="0" indent="0">
              <a:lnSpc>
                <a:spcPct val="150000"/>
              </a:lnSpc>
              <a:buNone/>
            </a:pPr>
            <a:endParaRPr lang="pl-PL" sz="2400" b="1" dirty="0" smtClean="0"/>
          </a:p>
          <a:p>
            <a:pPr marL="0" lvl="0" indent="0">
              <a:lnSpc>
                <a:spcPct val="150000"/>
              </a:lnSpc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11818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452</TotalTime>
  <Words>1005</Words>
  <Application>Microsoft Office PowerPoint</Application>
  <PresentationFormat>Pokaz na ekranie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      Gminny Program Rewitalizacji Gminy Kuźnica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Robert</dc:creator>
  <cp:lastModifiedBy>a</cp:lastModifiedBy>
  <cp:revision>53</cp:revision>
  <dcterms:created xsi:type="dcterms:W3CDTF">2016-03-10T16:03:08Z</dcterms:created>
  <dcterms:modified xsi:type="dcterms:W3CDTF">2017-07-02T08:33:24Z</dcterms:modified>
</cp:coreProperties>
</file>